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9" r:id="rId3"/>
    <p:sldId id="260" r:id="rId4"/>
    <p:sldId id="261" r:id="rId5"/>
    <p:sldId id="262" r:id="rId6"/>
    <p:sldId id="264" r:id="rId7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95"/>
    <p:restoredTop sz="96098"/>
  </p:normalViewPr>
  <p:slideViewPr>
    <p:cSldViewPr snapToGrid="0">
      <p:cViewPr varScale="1">
        <p:scale>
          <a:sx n="182" d="100"/>
          <a:sy n="182" d="100"/>
        </p:scale>
        <p:origin x="17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409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5B8EE6-ECBC-5166-E2A4-BDA10BDBAD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552E7B-8C43-2AFB-BAD2-FA1F526ED1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930E-80C1-F74D-8B19-E7617D1CEB93}" type="datetimeFigureOut">
              <a:rPr lang="en-FI" smtClean="0"/>
              <a:t>6.2.2024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3A1530-D993-CC22-8720-5BB854FA42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832FD-F01F-7BD4-3C77-5AB3EF2F6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02B73-5294-9845-B9FA-7C9F26DCAB8E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71560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002C7-A7F1-6841-84FB-BCADEA245EB9}" type="datetimeFigureOut">
              <a:rPr lang="en-FI" smtClean="0"/>
              <a:t>6.2.2024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869DC-2D05-FD42-979B-BA6501CF60D8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784972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19231-0299-A2C5-A684-A5271B5A8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4628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aseline="0">
                <a:latin typeface="Arial Black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C1933-CA95-675F-9437-C1E062C02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78402"/>
            <a:ext cx="9144000" cy="911774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solidFill>
                  <a:schemeClr val="bg1">
                    <a:lumMod val="50000"/>
                  </a:schemeClr>
                </a:solidFill>
                <a:latin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I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CE138-E4FE-9862-50BF-A2465498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60526-729F-6E4B-82FB-3D7A3252E2C6}" type="datetime1">
              <a:rPr lang="fi-FI" smtClean="0"/>
              <a:t>6.2.2024</a:t>
            </a:fld>
            <a:endParaRPr lang="en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6C44A-E869-4A5C-E1B1-B8489CE45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A3C41-D4C5-E464-D5EE-26154024D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75777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9466-41AA-9D9A-367C-8BA4E1E28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DB224-D241-1261-D067-D01954C8D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D1C86-4AB8-04F9-DB7B-540A694CA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A7A9A-EA84-4643-8599-308651689184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BCA3B-DAB0-3B0D-6380-47442357D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12814-F402-D288-EBB4-D358B2AB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55471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AF5BBF-0ECC-B918-E5C9-DE2D1E940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23D97-4B49-2CF4-02DF-B21FD5147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E94F6-6959-2DED-C521-2A154B29E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7C4CE-E98E-5547-BBA3-4CFBBA360BC5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DF102-97C1-A345-C5D1-DC10DF9D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D5FBA-A7E6-FC49-CF84-C93B9472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01341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87F7B-09C2-731A-059C-FCADD6AF3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 Black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1E7EE-337E-EA9A-BA01-5AB72A712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A8ADC25-DA4F-CECC-15AB-BE67BD8D8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87929-0E72-554B-AA22-CF4BC5BCD471}" type="datetime1">
              <a:rPr lang="fi-FI" smtClean="0"/>
              <a:t>6.2.2024</a:t>
            </a:fld>
            <a:endParaRPr lang="en-FI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62B52EE-4B18-52C0-72E1-BE911F23C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7E47B78-6283-F116-B73A-AE54D7FB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6212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3398-3A62-EFA5-8C9E-078504AC9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C1011-04E3-2FAC-B70B-346655D7F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aseline="0">
                <a:solidFill>
                  <a:schemeClr val="tx1">
                    <a:tint val="75000"/>
                  </a:schemeClr>
                </a:solidFill>
                <a:latin typeface="Arial Black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0F67B-3C30-3011-FE32-0FEB3AF66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F033D-1FE0-C941-9D7A-7CEEB9629AEF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97BA5-9E28-131A-165C-6A0803024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6E0D7-54D4-BD68-B1FF-7C46C508E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17842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4F91E-872D-3B2B-3339-97C45AB3A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318BB-65D9-DE6A-8357-7F0ECF0F9E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7153E-D1DD-1696-06E2-05116BC9B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D96BE-AD94-15DD-B066-D1341C82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AB47-E476-4341-AF25-57E04E1B6FF3}" type="datetime1">
              <a:rPr lang="fi-FI" smtClean="0"/>
              <a:t>6.2.2024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C05B4-E0B7-51E3-2EC4-7CBD4D30F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A90EA-D028-E6D6-1E78-C4A45B5DD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45572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067CF-E8C0-091A-FBC6-D8F0F64EC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469BD-5E86-C722-9395-693C4D2D4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F63C1-B076-233E-B499-61DB27A05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26ADF1-68C9-396A-194E-3A60140CF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D91143-5D98-F254-3A0C-9CED66190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E1391F-F707-B649-F1AB-6AD365B34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1F1B-1A1D-1A45-B922-B72687AE43DF}" type="datetime1">
              <a:rPr lang="fi-FI" smtClean="0"/>
              <a:t>6.2.2024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85B71-22F8-8BBF-770C-CEDD89D37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3321D7-3CBA-3BF8-C27F-2B278E81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49852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37DB5-DA11-19CB-B430-FD4FD6100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F6AAB8-FFD8-4CB0-4033-DC7760B89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C56C-451F-7F46-91D9-1B6A5AAACCCD}" type="datetime1">
              <a:rPr lang="fi-FI" smtClean="0"/>
              <a:t>6.2.2024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0AC89-57E0-8E9A-C433-2ECA4DA1F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0C90-A01F-0219-E996-A730A4B7A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90476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C30F54-25D3-240C-7C78-13244242E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AF31D-DD6B-4649-BC09-094ECA5E8926}" type="datetime1">
              <a:rPr lang="fi-FI" smtClean="0"/>
              <a:t>6.2.2024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04664-4089-AA0D-91E4-294126E64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63049-B081-3317-0DFB-E447DE5B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770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F8B41-BC62-B93D-7EA5-A303D06D9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45C7E-965F-323E-E98F-415EC3398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A93022-00C9-D2BC-3201-3B8CE808C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79E5C-8F77-02BE-F577-DA61600D4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07FC2-21F6-C348-806B-4BA8B5B630EC}" type="datetime1">
              <a:rPr lang="fi-FI" smtClean="0"/>
              <a:t>6.2.2024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894CD-A57C-78DB-1D78-4E6036F54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B5C12-67EC-2EC7-042D-69F70652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964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47B3C-90EC-E827-8EF4-C5B2B0E0C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3494AC-E91A-8158-E915-0B88C66E7F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62F6D-3B3D-AE60-A205-AFE594A66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1E807D-527C-9B62-A12B-1DA424446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4375-FC20-9C43-B44D-5B4425AE88E9}" type="datetime1">
              <a:rPr lang="fi-FI" smtClean="0"/>
              <a:t>6.2.2024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8F4B5-EA86-0FFC-221A-58F7EEE10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B4DCF-8B98-F836-BF8F-BEC23485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72711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6F5AA-40C3-970E-EEF8-AD14DF58F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C297F-CD35-D7DC-39E3-C1FA4BE23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04083-9A77-D7C9-5516-2328034F2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E5172-0020-F84C-A1C0-C316CD890E6F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988D4-DC24-1F58-990B-D1FDCC6C1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7E715-D20F-635F-8323-576364483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08D4-39E5-994C-AC86-F2DF2F6A1E1A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008600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Arial Black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8E7E-AEC5-4853-58F1-205D4A04F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5800"/>
            <a:ext cx="9144000" cy="2387600"/>
          </a:xfrm>
        </p:spPr>
        <p:txBody>
          <a:bodyPr/>
          <a:lstStyle/>
          <a:p>
            <a:r>
              <a:rPr lang="en-FI" dirty="0">
                <a:latin typeface="+mj-lt"/>
              </a:rPr>
              <a:t>Genome annotation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6ACF1B-7581-8E8A-D54A-B308A7A50BE3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4743229"/>
            <a:ext cx="9144000" cy="9132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FI" sz="2400" b="1" dirty="0">
                <a:solidFill>
                  <a:schemeClr val="bg1">
                    <a:lumMod val="50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MDBP-105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0B5A8-F8B5-D898-6420-8BFF5D33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CF800-F0F4-7642-8646-345D6D417D8E}" type="datetime1">
              <a:rPr lang="fi-FI" smtClean="0"/>
              <a:t>6.2.2024</a:t>
            </a:fld>
            <a:endParaRPr lang="en-FI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FE37D-D65D-657A-F52F-9177FE00B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B0382-C87E-05C7-6EA0-63C0A67F0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1</a:t>
            </a:fld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176953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5CE8-CCC0-30DD-C592-E9D78298A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Gene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39358-A19C-7584-523E-8C62CE869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Adding biological information to sequences</a:t>
            </a:r>
          </a:p>
          <a:p>
            <a:r>
              <a:rPr lang="en-FI" dirty="0"/>
              <a:t>There is a gene X in contig Y on location Z</a:t>
            </a:r>
          </a:p>
          <a:p>
            <a:pPr lvl="1"/>
            <a:r>
              <a:rPr lang="en-FI" dirty="0"/>
              <a:t>Size of the gene</a:t>
            </a:r>
          </a:p>
          <a:p>
            <a:pPr lvl="1"/>
            <a:r>
              <a:rPr lang="en-GB" dirty="0"/>
              <a:t>N</a:t>
            </a:r>
            <a:r>
              <a:rPr lang="en-FI" dirty="0"/>
              <a:t>ame of the gene</a:t>
            </a:r>
          </a:p>
          <a:p>
            <a:pPr lvl="1"/>
            <a:r>
              <a:rPr lang="en-GB" dirty="0"/>
              <a:t>Function of the gene (protein / RNA gene)</a:t>
            </a:r>
            <a:endParaRPr lang="en-FI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0E09A-FB93-45A6-9F5A-03F74BF59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B29A0-8EB5-8940-A606-2E170CA1306B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754BB-4FC9-599C-3BD1-9B66E560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76351-489F-D875-4256-7A185EA8A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2</a:t>
            </a:fld>
            <a:endParaRPr lang="en-FI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F7723B-CA28-8EF2-FFCC-A711FB5125CE}"/>
              </a:ext>
            </a:extLst>
          </p:cNvPr>
          <p:cNvGrpSpPr/>
          <p:nvPr/>
        </p:nvGrpSpPr>
        <p:grpSpPr>
          <a:xfrm>
            <a:off x="2152650" y="4815499"/>
            <a:ext cx="7886700" cy="360000"/>
            <a:chOff x="628650" y="3959194"/>
            <a:chExt cx="7886700" cy="360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0C671FA-E7DB-1D2F-ECC8-887EDBC59F1E}"/>
                </a:ext>
              </a:extLst>
            </p:cNvPr>
            <p:cNvSpPr/>
            <p:nvPr/>
          </p:nvSpPr>
          <p:spPr>
            <a:xfrm>
              <a:off x="628650" y="3959194"/>
              <a:ext cx="7886700" cy="360000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1F6861D-450D-495F-2939-382D75B458F2}"/>
                </a:ext>
              </a:extLst>
            </p:cNvPr>
            <p:cNvSpPr/>
            <p:nvPr/>
          </p:nvSpPr>
          <p:spPr>
            <a:xfrm>
              <a:off x="1632513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/>
                <a:t>nifH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165F529-4E47-4629-52B7-243AFB2AA128}"/>
                </a:ext>
              </a:extLst>
            </p:cNvPr>
            <p:cNvSpPr/>
            <p:nvPr/>
          </p:nvSpPr>
          <p:spPr>
            <a:xfrm>
              <a:off x="2765216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/>
                <a:t>nifD</a:t>
              </a:r>
              <a:endParaRPr lang="en-US" i="1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836025F-4D22-5161-CB7A-2DF200A320C6}"/>
                </a:ext>
              </a:extLst>
            </p:cNvPr>
            <p:cNvSpPr/>
            <p:nvPr/>
          </p:nvSpPr>
          <p:spPr>
            <a:xfrm>
              <a:off x="3790827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/>
                <a:t>nifK</a:t>
              </a:r>
              <a:endParaRPr lang="en-US" i="1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F44F552-861E-37EF-AED8-246D59F9D494}"/>
                </a:ext>
              </a:extLst>
            </p:cNvPr>
            <p:cNvSpPr/>
            <p:nvPr/>
          </p:nvSpPr>
          <p:spPr>
            <a:xfrm>
              <a:off x="4816438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/>
                <a:t>nifE</a:t>
              </a:r>
              <a:endParaRPr lang="en-US" i="1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355FF7E-7D19-40AB-47D5-921BFB24D224}"/>
                </a:ext>
              </a:extLst>
            </p:cNvPr>
            <p:cNvSpPr/>
            <p:nvPr/>
          </p:nvSpPr>
          <p:spPr>
            <a:xfrm>
              <a:off x="5916288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/>
                <a:t>nifN</a:t>
              </a:r>
              <a:endParaRPr lang="en-US" i="1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8A3F367-0510-9DDA-4E51-6905CE61B7BA}"/>
                </a:ext>
              </a:extLst>
            </p:cNvPr>
            <p:cNvSpPr/>
            <p:nvPr/>
          </p:nvSpPr>
          <p:spPr>
            <a:xfrm>
              <a:off x="6970963" y="3959194"/>
              <a:ext cx="900000" cy="360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i="1" dirty="0" err="1"/>
                <a:t>nifB</a:t>
              </a:r>
              <a:endParaRPr lang="en-US" i="1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0144189-0AAA-2100-D9A4-698F75E4453B}"/>
              </a:ext>
            </a:extLst>
          </p:cNvPr>
          <p:cNvSpPr txBox="1"/>
          <p:nvPr/>
        </p:nvSpPr>
        <p:spPr>
          <a:xfrm>
            <a:off x="5000187" y="5354886"/>
            <a:ext cx="2350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Contig Y = 20 035 bp</a:t>
            </a:r>
          </a:p>
        </p:txBody>
      </p:sp>
    </p:spTree>
    <p:extLst>
      <p:ext uri="{BB962C8B-B14F-4D97-AF65-F5344CB8AC3E}">
        <p14:creationId xmlns:p14="http://schemas.microsoft.com/office/powerpoint/2010/main" val="319466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5696F-81E5-10A0-65CA-7D20E85E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Ways to identify protein coding 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B00A1-1F95-8691-20EA-F20ED5BD5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FI" dirty="0"/>
              <a:t>Sequence alignments</a:t>
            </a:r>
          </a:p>
          <a:p>
            <a:pPr lvl="1"/>
            <a:r>
              <a:rPr lang="en-GB" dirty="0"/>
              <a:t>E</a:t>
            </a:r>
            <a:r>
              <a:rPr lang="en-FI" dirty="0"/>
              <a:t>.g. BLAST</a:t>
            </a:r>
          </a:p>
          <a:p>
            <a:pPr lvl="1"/>
            <a:r>
              <a:rPr lang="en-GB" dirty="0"/>
              <a:t>S</a:t>
            </a:r>
            <a:r>
              <a:rPr lang="en-FI" dirty="0"/>
              <a:t>earch contigs against a database</a:t>
            </a:r>
          </a:p>
          <a:p>
            <a:pPr lvl="1"/>
            <a:r>
              <a:rPr lang="en-GB" dirty="0"/>
              <a:t>C</a:t>
            </a:r>
            <a:r>
              <a:rPr lang="en-FI" dirty="0"/>
              <a:t>omputationally (and manually) intensive</a:t>
            </a:r>
          </a:p>
          <a:p>
            <a:pPr marL="457200" lvl="1" indent="0">
              <a:buNone/>
            </a:pPr>
            <a:endParaRPr lang="en-FI" dirty="0"/>
          </a:p>
          <a:p>
            <a:r>
              <a:rPr lang="en-FI" dirty="0"/>
              <a:t>Gene finding</a:t>
            </a:r>
          </a:p>
          <a:p>
            <a:pPr lvl="1"/>
            <a:r>
              <a:rPr lang="en-GB" dirty="0"/>
              <a:t>S</a:t>
            </a:r>
            <a:r>
              <a:rPr lang="en-FI" dirty="0"/>
              <a:t>tart codon (ATG)</a:t>
            </a:r>
          </a:p>
          <a:p>
            <a:pPr lvl="1"/>
            <a:r>
              <a:rPr lang="en-FI" dirty="0"/>
              <a:t>Open reading frame (ORF)</a:t>
            </a:r>
          </a:p>
          <a:p>
            <a:pPr lvl="1"/>
            <a:r>
              <a:rPr lang="en-FI" dirty="0"/>
              <a:t>Stop codon (TAA, TAG, TGA)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220F7-8C22-461C-36F9-E3C9C9A15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AC01B-799E-CC40-A758-B711DD767316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2195F-C625-54EA-D55B-7C66BA767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96BE1-577A-335F-6D41-AE0CEC4D9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3</a:t>
            </a:fld>
            <a:endParaRPr lang="en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B91E5D-DCAF-814F-A39D-C306AE81C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707" y="5492890"/>
            <a:ext cx="6094779" cy="62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56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7EB6-4E5A-FCD8-B3FB-C6813864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Functions to 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B558F-C342-A5D9-7292-709DDF818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FI" dirty="0"/>
              <a:t>Homology</a:t>
            </a:r>
          </a:p>
          <a:p>
            <a:r>
              <a:rPr lang="en-GB" dirty="0"/>
              <a:t>S</a:t>
            </a:r>
            <a:r>
              <a:rPr lang="en-FI" dirty="0"/>
              <a:t>tatictical modelling of protein families/domains</a:t>
            </a:r>
          </a:p>
          <a:p>
            <a:r>
              <a:rPr lang="en-FI" dirty="0"/>
              <a:t>Annotation databases</a:t>
            </a:r>
          </a:p>
          <a:p>
            <a:pPr lvl="1"/>
            <a:r>
              <a:rPr lang="en-FI" dirty="0"/>
              <a:t>NCBI</a:t>
            </a:r>
          </a:p>
          <a:p>
            <a:pPr lvl="1"/>
            <a:r>
              <a:rPr lang="en-FI" dirty="0"/>
              <a:t>KEGG</a:t>
            </a:r>
          </a:p>
          <a:p>
            <a:pPr lvl="1"/>
            <a:r>
              <a:rPr lang="en-FI" dirty="0"/>
              <a:t>COG</a:t>
            </a:r>
          </a:p>
          <a:p>
            <a:pPr lvl="1"/>
            <a:r>
              <a:rPr lang="en-FI" dirty="0"/>
              <a:t>SEED</a:t>
            </a:r>
          </a:p>
          <a:p>
            <a:pPr lvl="1"/>
            <a:r>
              <a:rPr lang="en-FI" dirty="0"/>
              <a:t>GO</a:t>
            </a:r>
          </a:p>
          <a:p>
            <a:pPr lvl="1"/>
            <a:r>
              <a:rPr lang="en-FI" dirty="0"/>
              <a:t>UNIPROT</a:t>
            </a:r>
          </a:p>
          <a:p>
            <a:pPr lvl="1"/>
            <a:r>
              <a:rPr lang="en-FI" dirty="0"/>
              <a:t>INTERPRO</a:t>
            </a:r>
          </a:p>
          <a:p>
            <a:pPr lvl="1"/>
            <a:r>
              <a:rPr lang="en-FI" dirty="0"/>
              <a:t>PFAM</a:t>
            </a:r>
          </a:p>
          <a:p>
            <a:pPr lvl="1"/>
            <a:r>
              <a:rPr lang="en-FI" dirty="0"/>
              <a:t>TIGR</a:t>
            </a:r>
          </a:p>
          <a:p>
            <a:pPr lvl="1"/>
            <a:r>
              <a:rPr lang="en-FI" dirty="0"/>
              <a:t>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05166-03F1-4436-B673-3D059C7B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5D4C9-BCEC-C64D-9C15-2ABA1F8782EB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BCADE-42D5-D6C6-42B2-C60890329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5A72-99A1-12DB-884B-61C5E3468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4</a:t>
            </a:fld>
            <a:endParaRPr lang="en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67772F-0C30-123C-07A9-FADAE768C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92081"/>
            <a:ext cx="4445637" cy="3184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8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EB73-A5A2-3FB6-000A-FC4602B59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BAKTA</a:t>
            </a:r>
            <a:endParaRPr lang="en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A6405-5D76-8497-8597-4E264CAE1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99648" cy="4351338"/>
          </a:xfrm>
        </p:spPr>
        <p:txBody>
          <a:bodyPr/>
          <a:lstStyle/>
          <a:p>
            <a:r>
              <a:rPr lang="fi-FI" dirty="0" err="1">
                <a:latin typeface="+mn-lt"/>
              </a:rPr>
              <a:t>rapid</a:t>
            </a:r>
            <a:r>
              <a:rPr lang="fi-FI" dirty="0">
                <a:latin typeface="+mn-lt"/>
              </a:rPr>
              <a:t> and </a:t>
            </a:r>
            <a:r>
              <a:rPr lang="fi-FI" dirty="0" err="1">
                <a:latin typeface="+mn-lt"/>
              </a:rPr>
              <a:t>standardized</a:t>
            </a:r>
            <a:r>
              <a:rPr lang="fi-FI" dirty="0">
                <a:latin typeface="+mn-lt"/>
              </a:rPr>
              <a:t> </a:t>
            </a:r>
            <a:r>
              <a:rPr lang="fi-FI" dirty="0" err="1">
                <a:latin typeface="+mn-lt"/>
              </a:rPr>
              <a:t>annotation</a:t>
            </a:r>
            <a:r>
              <a:rPr lang="fi-FI" dirty="0">
                <a:latin typeface="+mn-lt"/>
              </a:rPr>
              <a:t> of </a:t>
            </a:r>
            <a:r>
              <a:rPr lang="fi-FI" dirty="0" err="1">
                <a:latin typeface="+mn-lt"/>
              </a:rPr>
              <a:t>bacterial</a:t>
            </a:r>
            <a:r>
              <a:rPr lang="fi-FI" dirty="0">
                <a:latin typeface="+mn-lt"/>
              </a:rPr>
              <a:t> </a:t>
            </a:r>
            <a:r>
              <a:rPr lang="fi-FI" dirty="0" err="1">
                <a:latin typeface="+mn-lt"/>
              </a:rPr>
              <a:t>genomes</a:t>
            </a:r>
            <a:r>
              <a:rPr lang="fi-FI" dirty="0">
                <a:latin typeface="+mn-lt"/>
              </a:rPr>
              <a:t> via </a:t>
            </a:r>
            <a:r>
              <a:rPr lang="fi-FI" dirty="0" err="1">
                <a:latin typeface="+mn-lt"/>
              </a:rPr>
              <a:t>alignment-free</a:t>
            </a:r>
            <a:r>
              <a:rPr lang="fi-FI" dirty="0">
                <a:latin typeface="+mn-lt"/>
              </a:rPr>
              <a:t> </a:t>
            </a:r>
            <a:r>
              <a:rPr lang="fi-FI" dirty="0" err="1">
                <a:latin typeface="+mn-lt"/>
              </a:rPr>
              <a:t>sequence</a:t>
            </a:r>
            <a:r>
              <a:rPr lang="fi-FI" dirty="0">
                <a:latin typeface="+mn-lt"/>
              </a:rPr>
              <a:t> </a:t>
            </a:r>
            <a:r>
              <a:rPr lang="fi-FI" dirty="0" err="1">
                <a:latin typeface="+mn-lt"/>
              </a:rPr>
              <a:t>identification</a:t>
            </a:r>
            <a:endParaRPr lang="en-FI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42FE1-999A-4E22-AF70-EF8713145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F437C-386B-844F-BFC2-A61D57BB8A3B}" type="datetime1">
              <a:rPr lang="fi-FI" smtClean="0"/>
              <a:t>6.2.2024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90BD0-3C6E-F516-FF9F-FCA78DAC4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D7927-9A06-F5F8-0F29-D76E4CCAC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5</a:t>
            </a:fld>
            <a:endParaRPr lang="en-FI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BC04B5-479B-F278-B5A9-EFDE585DA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312" y="990832"/>
            <a:ext cx="6104576" cy="51033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E6DAA9-93F5-FC87-2AF4-20D9EA417B1B}"/>
              </a:ext>
            </a:extLst>
          </p:cNvPr>
          <p:cNvSpPr txBox="1"/>
          <p:nvPr/>
        </p:nvSpPr>
        <p:spPr>
          <a:xfrm>
            <a:off x="9294932" y="6110129"/>
            <a:ext cx="23679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GB" sz="10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doi.org</a:t>
            </a:r>
            <a:r>
              <a:rPr lang="en-GB" sz="10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/10.1099/mgen.0.000685</a:t>
            </a:r>
            <a:endParaRPr lang="en-FI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57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FB0FD-E37F-08AA-3D74-290E8366A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I" dirty="0"/>
              <a:t>Taxonomy and completeness of your genome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D35545-A1D6-C88B-4E44-E817A2516D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I" b="1" dirty="0"/>
              <a:t>CheckM2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DBF4-C90B-7D97-3F0B-ABCB34160B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FI" b="1" dirty="0"/>
              <a:t>Predicts genome completeness and contamination based on ML model</a:t>
            </a:r>
          </a:p>
          <a:p>
            <a:r>
              <a:rPr lang="en-FI" b="1" dirty="0"/>
              <a:t>Designed for metagenome-assembled genomes (MAGs)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7E6DEB5-CDDB-004E-CD32-8071F55234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FI" b="1" dirty="0"/>
              <a:t>GTDB-Tk</a:t>
            </a:r>
            <a:endParaRPr lang="en-F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C932C-1D55-1E25-29B0-7E9376FF181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FI" b="1" dirty="0"/>
              <a:t>The Genome Taxonomy Database Toolkit</a:t>
            </a:r>
          </a:p>
          <a:p>
            <a:r>
              <a:rPr lang="en-FI" b="1" dirty="0"/>
              <a:t>Taxonomic assignment based on GTDB</a:t>
            </a:r>
          </a:p>
          <a:p>
            <a:r>
              <a:rPr lang="en-FI" b="1" dirty="0"/>
              <a:t>Domain-specific concatenated protein reference trees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FB9E6-7E75-CECA-E1B6-D3E94A904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9F682-6C36-5040-B2CE-178EAA960091}" type="datetime1">
              <a:rPr lang="fi-FI" smtClean="0"/>
              <a:t>6.2.2024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B9EE7-F2D5-3D96-CD7A-57FC841A5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MBDP-105 | Antti Karkman</a:t>
            </a:r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B0E35-8C59-D229-CA38-5091C5630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408D4-39E5-994C-AC86-F2DF2F6A1E1A}" type="slidenum">
              <a:rPr lang="en-FI" smtClean="0"/>
              <a:t>6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53392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0" id="{56A3A2EF-190C-2044-A834-43F12EBC0D0C}" vid="{E174D4F2-0428-B344-A0B0-D8A9839A4A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</TotalTime>
  <Words>223</Words>
  <Application>Microsoft Macintosh PowerPoint</Application>
  <PresentationFormat>Widescreen</PresentationFormat>
  <Paragraphs>68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Arial Black</vt:lpstr>
      <vt:lpstr>Calibri</vt:lpstr>
      <vt:lpstr>Office Theme</vt:lpstr>
      <vt:lpstr>Genome annotation</vt:lpstr>
      <vt:lpstr>Gene annotation</vt:lpstr>
      <vt:lpstr>Ways to identify protein coding genes</vt:lpstr>
      <vt:lpstr>Functions to genes</vt:lpstr>
      <vt:lpstr>BAKTA</vt:lpstr>
      <vt:lpstr>Taxonomy and completeness of your genome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5: Genome annotation</dc:title>
  <dc:creator>Karkman, Antti V</dc:creator>
  <cp:lastModifiedBy>Karkman, Antti V</cp:lastModifiedBy>
  <cp:revision>13</cp:revision>
  <dcterms:created xsi:type="dcterms:W3CDTF">2023-11-07T08:19:33Z</dcterms:created>
  <dcterms:modified xsi:type="dcterms:W3CDTF">2024-02-06T13:46:25Z</dcterms:modified>
</cp:coreProperties>
</file>

<file path=docProps/thumbnail.jpeg>
</file>